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Squada One"/>
      <p:regular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RobotoCondensedLight-regular.fntdata"/><Relationship Id="rId41" Type="http://schemas.openxmlformats.org/officeDocument/2006/relationships/font" Target="fonts/SquadaOne-regular.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FiraSansExtraCondensedMedium-regular.fntdata"/><Relationship Id="rId32" Type="http://schemas.openxmlformats.org/officeDocument/2006/relationships/slide" Target="slides/slide28.xml"/><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8500d671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8500d671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8500d671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8500d671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8500d67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8500d67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8229d13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8229d13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8229d133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8229d133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8229d13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8229d13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8229d13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8229d13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8229d13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8229d13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8229d133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8229d133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8229d133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8229d133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8229d1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8229d1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8229d133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8229d133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8229d13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8229d13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8229d133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8229d133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8229d13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8229d13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8229d13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8229d13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8229d13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8229d13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8229d133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8229d133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8229d133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8229d133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8229d133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8229d133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8500d67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8500d67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8500d671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8500d671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8500d67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8500d67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8500d671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8500d67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8500d671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8500d671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8500d671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8500d671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8500d671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8500d671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1488900" y="3314525"/>
            <a:ext cx="6534000" cy="38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Week 7</a:t>
            </a:r>
            <a:endParaRPr b="1">
              <a:latin typeface="Roboto Condensed"/>
              <a:ea typeface="Roboto Condensed"/>
              <a:cs typeface="Roboto Condensed"/>
              <a:sym typeface="Roboto Condensed"/>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 Lab - Python </a:t>
            </a:r>
            <a:endParaRPr>
              <a:solidFill>
                <a:srgbClr val="434343"/>
              </a:solidFill>
            </a:endParaRPr>
          </a:p>
        </p:txBody>
      </p:sp>
      <p:cxnSp>
        <p:nvCxnSpPr>
          <p:cNvPr id="134" name="Google Shape;134;p26"/>
          <p:cNvCxnSpPr/>
          <p:nvPr/>
        </p:nvCxnSpPr>
        <p:spPr>
          <a:xfrm>
            <a:off x="70694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isalpha() method returns True if all characters in the string are </a:t>
            </a:r>
            <a:r>
              <a:rPr b="1" lang="en">
                <a:solidFill>
                  <a:schemeClr val="dk1"/>
                </a:solidFill>
                <a:latin typeface="Roboto Condensed"/>
                <a:ea typeface="Roboto Condensed"/>
                <a:cs typeface="Roboto Condensed"/>
                <a:sym typeface="Roboto Condensed"/>
              </a:rPr>
              <a:t>alphabets</a:t>
            </a:r>
            <a:r>
              <a:rPr lang="en">
                <a:solidFill>
                  <a:schemeClr val="dk1"/>
                </a:solidFill>
              </a:rPr>
              <a:t>. If not, it returns False.</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name = "Jack"</a:t>
            </a:r>
            <a:endParaRPr>
              <a:solidFill>
                <a:schemeClr val="dk1"/>
              </a:solidFill>
            </a:endParaRPr>
          </a:p>
          <a:p>
            <a:pPr indent="0" lvl="0" marL="0" rtl="0" algn="l">
              <a:spcBef>
                <a:spcPts val="1600"/>
              </a:spcBef>
              <a:spcAft>
                <a:spcPts val="0"/>
              </a:spcAft>
              <a:buNone/>
            </a:pPr>
            <a:r>
              <a:rPr lang="en">
                <a:solidFill>
                  <a:schemeClr val="dk1"/>
                </a:solidFill>
              </a:rPr>
              <a:t>print(name.isalpha())</a:t>
            </a:r>
            <a:br>
              <a:rPr lang="en">
                <a:solidFill>
                  <a:schemeClr val="dk1"/>
                </a:solidFill>
              </a:rPr>
            </a:br>
            <a:r>
              <a:rPr lang="en">
                <a:solidFill>
                  <a:schemeClr val="dk1"/>
                </a:solidFill>
              </a:rPr>
              <a:t># Prints: True</a:t>
            </a:r>
            <a:br>
              <a:rPr lang="en">
                <a:solidFill>
                  <a:schemeClr val="dk1"/>
                </a:solidFill>
              </a:rPr>
            </a:b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90" name="Google Shape;190;p3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isalpha</a:t>
            </a:r>
            <a:r>
              <a:rPr lang="en"/>
              <a:t>() 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isdecimal() method returns True if all characters in a string are decimal characters. If not, it returns False.</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 = "28212"</a:t>
            </a:r>
            <a:endParaRPr>
              <a:solidFill>
                <a:schemeClr val="dk1"/>
              </a:solidFill>
            </a:endParaRPr>
          </a:p>
          <a:p>
            <a:pPr indent="0" lvl="0" marL="0" rtl="0" algn="l">
              <a:spcBef>
                <a:spcPts val="1600"/>
              </a:spcBef>
              <a:spcAft>
                <a:spcPts val="0"/>
              </a:spcAft>
              <a:buNone/>
            </a:pPr>
            <a:r>
              <a:rPr lang="en">
                <a:solidFill>
                  <a:schemeClr val="dk1"/>
                </a:solidFill>
              </a:rPr>
              <a:t>print(name.</a:t>
            </a:r>
            <a:r>
              <a:rPr lang="en">
                <a:solidFill>
                  <a:schemeClr val="dk1"/>
                </a:solidFill>
              </a:rPr>
              <a:t>isdecimal</a:t>
            </a:r>
            <a:r>
              <a:rPr lang="en">
                <a:solidFill>
                  <a:schemeClr val="dk1"/>
                </a:solidFill>
              </a:rPr>
              <a:t>())</a:t>
            </a:r>
            <a:br>
              <a:rPr lang="en">
                <a:solidFill>
                  <a:schemeClr val="dk1"/>
                </a:solidFill>
              </a:rPr>
            </a:br>
            <a:r>
              <a:rPr lang="en">
                <a:solidFill>
                  <a:schemeClr val="dk1"/>
                </a:solidFill>
              </a:rPr>
              <a:t># Prints: True</a:t>
            </a:r>
            <a:br>
              <a:rPr lang="en">
                <a:solidFill>
                  <a:schemeClr val="dk1"/>
                </a:solidFill>
              </a:rPr>
            </a:b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96" name="Google Shape;196;p3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isdecimal</a:t>
            </a:r>
            <a:r>
              <a:rPr lang="en"/>
              <a:t>()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FUNCTIONS &amp; MODULES</a:t>
            </a:r>
            <a:endParaRPr/>
          </a:p>
        </p:txBody>
      </p:sp>
      <p:sp>
        <p:nvSpPr>
          <p:cNvPr id="202" name="Google Shape;202;p37"/>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03" name="Google Shape;203;p3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04" name="Google Shape;204;p37"/>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Helping hand.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Functions are simply pre-written codes that perform a certain task. For an analogy, think of the mathematical functions available in MS Excel. To add numbers, we can use the sum() function and type sum(A1:A5) instead of typing A1+A2+A3+A4+A5.  </a:t>
            </a:r>
            <a:endParaRPr>
              <a:solidFill>
                <a:schemeClr val="dk1"/>
              </a:solidFill>
            </a:endParaRPr>
          </a:p>
          <a:p>
            <a:pPr indent="0" lvl="0" marL="0" rtl="0" algn="l">
              <a:spcBef>
                <a:spcPts val="1600"/>
              </a:spcBef>
              <a:spcAft>
                <a:spcPts val="0"/>
              </a:spcAft>
              <a:buNone/>
            </a:pPr>
            <a:r>
              <a:rPr lang="en">
                <a:solidFill>
                  <a:schemeClr val="dk1"/>
                </a:solidFill>
              </a:rPr>
              <a:t>For example:</a:t>
            </a:r>
            <a:endParaRPr>
              <a:solidFill>
                <a:schemeClr val="dk1"/>
              </a:solidFill>
            </a:endParaRPr>
          </a:p>
          <a:p>
            <a:pPr indent="0" lvl="0" marL="0" rtl="0" algn="l">
              <a:spcBef>
                <a:spcPts val="1600"/>
              </a:spcBef>
              <a:spcAft>
                <a:spcPts val="0"/>
              </a:spcAft>
              <a:buNone/>
            </a:pPr>
            <a:r>
              <a:rPr lang="en">
                <a:solidFill>
                  <a:schemeClr val="dk1"/>
                </a:solidFill>
              </a:rPr>
              <a:t>def greet_user():</a:t>
            </a:r>
            <a:br>
              <a:rPr lang="en">
                <a:solidFill>
                  <a:schemeClr val="dk1"/>
                </a:solidFill>
              </a:rPr>
            </a:br>
            <a:r>
              <a:rPr lang="en">
                <a:solidFill>
                  <a:schemeClr val="dk1"/>
                </a:solidFill>
              </a:rPr>
              <a:t>	print “Hello there”</a:t>
            </a:r>
            <a:endParaRPr>
              <a:solidFill>
                <a:schemeClr val="dk1"/>
              </a:solidFill>
            </a:endParaRPr>
          </a:p>
          <a:p>
            <a:pPr indent="0" lvl="0" marL="0" rtl="0" algn="l">
              <a:spcBef>
                <a:spcPts val="1600"/>
              </a:spcBef>
              <a:spcAft>
                <a:spcPts val="0"/>
              </a:spcAft>
              <a:buNone/>
            </a:pPr>
            <a:r>
              <a:rPr lang="en">
                <a:solidFill>
                  <a:schemeClr val="dk1"/>
                </a:solidFill>
              </a:rPr>
              <a:t>#Calling the function</a:t>
            </a:r>
            <a:br>
              <a:rPr lang="en">
                <a:solidFill>
                  <a:schemeClr val="dk1"/>
                </a:solidFill>
              </a:rPr>
            </a:br>
            <a:r>
              <a:rPr lang="en">
                <a:solidFill>
                  <a:schemeClr val="dk1"/>
                </a:solidFill>
              </a:rPr>
              <a:t>greet_user()</a:t>
            </a:r>
            <a:endParaRPr>
              <a:solidFill>
                <a:schemeClr val="dk1"/>
              </a:solidFill>
            </a:endParaRPr>
          </a:p>
          <a:p>
            <a:pPr indent="0" lvl="0" marL="0" rtl="0" algn="l">
              <a:spcBef>
                <a:spcPts val="1600"/>
              </a:spcBef>
              <a:spcAft>
                <a:spcPts val="0"/>
              </a:spcAft>
              <a:buNone/>
            </a:pPr>
            <a:r>
              <a:rPr lang="en">
                <a:solidFill>
                  <a:schemeClr val="dk1"/>
                </a:solidFill>
              </a:rPr>
              <a:t>This example shows the simplest structure of a function. The line at uses the keyword </a:t>
            </a:r>
            <a:r>
              <a:rPr b="1" lang="en">
                <a:solidFill>
                  <a:schemeClr val="dk1"/>
                </a:solidFill>
                <a:latin typeface="Roboto Condensed"/>
                <a:ea typeface="Roboto Condensed"/>
                <a:cs typeface="Roboto Condensed"/>
                <a:sym typeface="Roboto Condensed"/>
              </a:rPr>
              <a:t>def </a:t>
            </a:r>
            <a:r>
              <a:rPr lang="en">
                <a:solidFill>
                  <a:schemeClr val="dk1"/>
                </a:solidFill>
              </a:rPr>
              <a:t>to inform Python that </a:t>
            </a:r>
            <a:r>
              <a:rPr b="1" lang="en">
                <a:solidFill>
                  <a:schemeClr val="dk1"/>
                </a:solidFill>
                <a:latin typeface="Roboto Condensed"/>
                <a:ea typeface="Roboto Condensed"/>
                <a:cs typeface="Roboto Condensed"/>
                <a:sym typeface="Roboto Condensed"/>
              </a:rPr>
              <a:t>you’re defining a function</a:t>
            </a:r>
            <a:r>
              <a:rPr lang="en">
                <a:solidFill>
                  <a:schemeClr val="dk1"/>
                </a:solidFill>
              </a:rPr>
              <a:t>. This is the function definition, which tells Python the name of the function and, if applicable, what kind of information the function needs to do its job. The parentheses hold that information. In this case, the name of the function is greet_user(), and it needs no information to do its job, so its parentheses are empty. (Even so, the parentheses are required.) Finally, the definition ends in a colon.</a:t>
            </a:r>
            <a:endParaRPr>
              <a:solidFill>
                <a:schemeClr val="dk1"/>
              </a:solidFill>
            </a:endParaRPr>
          </a:p>
          <a:p>
            <a:pPr indent="0" lvl="0" marL="0" rtl="0" algn="l">
              <a:spcBef>
                <a:spcPts val="1600"/>
              </a:spcBef>
              <a:spcAft>
                <a:spcPts val="1600"/>
              </a:spcAft>
              <a:buNone/>
            </a:pPr>
            <a:r>
              <a:rPr lang="en">
                <a:solidFill>
                  <a:schemeClr val="dk1"/>
                </a:solidFill>
              </a:rPr>
              <a:t>When you want to use this function, you call it. A function call tells Python to execute the code in the function. </a:t>
            </a:r>
            <a:r>
              <a:rPr b="1" lang="en">
                <a:solidFill>
                  <a:schemeClr val="dk1"/>
                </a:solidFill>
                <a:latin typeface="Roboto Condensed"/>
                <a:ea typeface="Roboto Condensed"/>
                <a:cs typeface="Roboto Condensed"/>
                <a:sym typeface="Roboto Condensed"/>
              </a:rPr>
              <a:t>To call a function</a:t>
            </a:r>
            <a:r>
              <a:rPr lang="en">
                <a:solidFill>
                  <a:schemeClr val="dk1"/>
                </a:solidFill>
              </a:rPr>
              <a:t>, you </a:t>
            </a:r>
            <a:r>
              <a:rPr b="1" lang="en">
                <a:solidFill>
                  <a:schemeClr val="dk1"/>
                </a:solidFill>
                <a:latin typeface="Roboto Condensed"/>
                <a:ea typeface="Roboto Condensed"/>
                <a:cs typeface="Roboto Condensed"/>
                <a:sym typeface="Roboto Condensed"/>
              </a:rPr>
              <a:t>write the name of the function</a:t>
            </a:r>
            <a:r>
              <a:rPr lang="en">
                <a:solidFill>
                  <a:schemeClr val="dk1"/>
                </a:solidFill>
              </a:rPr>
              <a:t>, followed by any necessary information in parentheses</a:t>
            </a:r>
            <a:endParaRPr>
              <a:solidFill>
                <a:schemeClr val="dk1"/>
              </a:solidFill>
            </a:endParaRPr>
          </a:p>
        </p:txBody>
      </p:sp>
      <p:sp>
        <p:nvSpPr>
          <p:cNvPr id="210" name="Google Shape;210;p3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Passing Information to a Function</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Modified slightly, the function greet_user() can not only tell the user Hello! but also greet them by name. For the function to do this, you enter username in the parentheses of the function’s definition at def greet_user(). By adding username here you allow the function to accept any value of username you specify. The function now expects you to provide a value for username each time you call it. When you call greet_user(), you can pass it a name, such as 'jesse', inside the parentheses.</a:t>
            </a:r>
            <a:endParaRPr>
              <a:solidFill>
                <a:schemeClr val="dk1"/>
              </a:solidFill>
            </a:endParaRPr>
          </a:p>
          <a:p>
            <a:pPr indent="0" lvl="0" marL="0" rtl="0" algn="l">
              <a:spcBef>
                <a:spcPts val="1600"/>
              </a:spcBef>
              <a:spcAft>
                <a:spcPts val="0"/>
              </a:spcAft>
              <a:buNone/>
            </a:pPr>
            <a:r>
              <a:rPr lang="en">
                <a:solidFill>
                  <a:schemeClr val="dk1"/>
                </a:solidFill>
              </a:rPr>
              <a:t>def greet_user(username):</a:t>
            </a:r>
            <a:br>
              <a:rPr lang="en">
                <a:solidFill>
                  <a:schemeClr val="dk1"/>
                </a:solidFill>
              </a:rPr>
            </a:br>
            <a:r>
              <a:rPr lang="en">
                <a:solidFill>
                  <a:schemeClr val="dk1"/>
                </a:solidFill>
              </a:rPr>
              <a:t>	print “Hello there” + username</a:t>
            </a:r>
            <a:br>
              <a:rPr lang="en">
                <a:solidFill>
                  <a:schemeClr val="dk1"/>
                </a:solidFill>
              </a:rPr>
            </a:br>
            <a:r>
              <a:rPr lang="en">
                <a:solidFill>
                  <a:schemeClr val="dk1"/>
                </a:solidFill>
              </a:rPr>
              <a:t>#Calling the function</a:t>
            </a:r>
            <a:br>
              <a:rPr lang="en">
                <a:solidFill>
                  <a:schemeClr val="dk1"/>
                </a:solidFill>
              </a:rPr>
            </a:br>
            <a:r>
              <a:rPr lang="en">
                <a:solidFill>
                  <a:schemeClr val="dk1"/>
                </a:solidFill>
              </a:rPr>
              <a:t>greet_user(‘Jack’)</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Arguments and Parameters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the preceding greet_user() function, we defined greet_user() to require a value for the variable username. Once we called the function and gave it the information (a person’s name), it printed the right greeting. The variable username in the definition of greet_user() is an example of a </a:t>
            </a:r>
            <a:r>
              <a:rPr b="1" lang="en">
                <a:solidFill>
                  <a:schemeClr val="dk1"/>
                </a:solidFill>
                <a:latin typeface="Roboto Condensed"/>
                <a:ea typeface="Roboto Condensed"/>
                <a:cs typeface="Roboto Condensed"/>
                <a:sym typeface="Roboto Condensed"/>
              </a:rPr>
              <a:t>parameter</a:t>
            </a:r>
            <a:r>
              <a:rPr lang="en">
                <a:solidFill>
                  <a:schemeClr val="dk1"/>
                </a:solidFill>
              </a:rPr>
              <a:t>, a piece of information the function needs to do its job.</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16" name="Google Shape;216;p3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Passing Arguments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Because a function definition can have multiple parameters, a function call may need multiple arguments. You can pass arguments to your functions in a number of ways. You can use positional arguments, which need to be in the same order the parameters were written; keyword arguments, where each argument consists of a variable name and a value; and lists and dictionaries of values. Let’s look at each of these in turn.</a:t>
            </a:r>
            <a:endParaRPr>
              <a:solidFill>
                <a:schemeClr val="dk1"/>
              </a:solidFill>
            </a:endParaRPr>
          </a:p>
          <a:p>
            <a:pPr indent="0" lvl="0" marL="0" rtl="0" algn="l">
              <a:spcBef>
                <a:spcPts val="1600"/>
              </a:spcBef>
              <a:spcAft>
                <a:spcPts val="0"/>
              </a:spcAft>
              <a:buNone/>
            </a:pPr>
            <a:r>
              <a:rPr lang="en">
                <a:solidFill>
                  <a:schemeClr val="dk1"/>
                </a:solidFill>
              </a:rPr>
              <a:t>When you call a function, Python must match each argument in the function call with a parameter in the function definition. The simplest way to do this is based on the order of the arguments provided. Values matched up this way are called </a:t>
            </a:r>
            <a:r>
              <a:rPr b="1" lang="en">
                <a:solidFill>
                  <a:schemeClr val="dk1"/>
                </a:solidFill>
                <a:latin typeface="Roboto Condensed"/>
                <a:ea typeface="Roboto Condensed"/>
                <a:cs typeface="Roboto Condensed"/>
                <a:sym typeface="Roboto Condensed"/>
              </a:rPr>
              <a:t>positional arguments</a:t>
            </a:r>
            <a:r>
              <a:rPr lang="en">
                <a:solidFill>
                  <a:schemeClr val="dk1"/>
                </a:solidFill>
              </a:rPr>
              <a:t>.</a:t>
            </a:r>
            <a:endParaRPr>
              <a:solidFill>
                <a:schemeClr val="dk1"/>
              </a:solidFill>
            </a:endParaRPr>
          </a:p>
          <a:p>
            <a:pPr indent="0" lvl="0" marL="0" rtl="0" algn="l">
              <a:spcBef>
                <a:spcPts val="1600"/>
              </a:spcBef>
              <a:spcAft>
                <a:spcPts val="1600"/>
              </a:spcAft>
              <a:buNone/>
            </a:pPr>
            <a:r>
              <a:rPr lang="en">
                <a:solidFill>
                  <a:schemeClr val="dk1"/>
                </a:solidFill>
              </a:rPr>
              <a:t>def describe_car(car_brand, car_color):</a:t>
            </a:r>
            <a:br>
              <a:rPr lang="en">
                <a:solidFill>
                  <a:schemeClr val="dk1"/>
                </a:solidFill>
              </a:rPr>
            </a:br>
            <a:r>
              <a:rPr lang="en">
                <a:solidFill>
                  <a:schemeClr val="dk1"/>
                </a:solidFill>
              </a:rPr>
              <a:t>	print("I have a %s ." % (</a:t>
            </a:r>
            <a:r>
              <a:rPr lang="en">
                <a:solidFill>
                  <a:schemeClr val="dk1"/>
                </a:solidFill>
              </a:rPr>
              <a:t>car_brand</a:t>
            </a:r>
            <a:r>
              <a:rPr lang="en">
                <a:solidFill>
                  <a:schemeClr val="dk1"/>
                </a:solidFill>
              </a:rPr>
              <a:t>)) </a:t>
            </a:r>
            <a:br>
              <a:rPr lang="en">
                <a:solidFill>
                  <a:schemeClr val="dk1"/>
                </a:solidFill>
              </a:rPr>
            </a:br>
            <a:r>
              <a:rPr lang="en">
                <a:solidFill>
                  <a:schemeClr val="dk1"/>
                </a:solidFill>
              </a:rPr>
              <a:t>	print("My %s's color is %s." </a:t>
            </a:r>
            <a:r>
              <a:rPr lang="en">
                <a:solidFill>
                  <a:schemeClr val="dk1"/>
                </a:solidFill>
              </a:rPr>
              <a:t> % (car_brand, car_color.title())</a:t>
            </a:r>
            <a:r>
              <a:rPr lang="en">
                <a:solidFill>
                  <a:schemeClr val="dk1"/>
                </a:solidFill>
              </a:rPr>
              <a:t>)</a:t>
            </a:r>
            <a:br>
              <a:rPr lang="en">
                <a:solidFill>
                  <a:schemeClr val="dk1"/>
                </a:solidFill>
              </a:rPr>
            </a:br>
            <a:r>
              <a:rPr lang="en">
                <a:solidFill>
                  <a:schemeClr val="dk1"/>
                </a:solidFill>
              </a:rPr>
              <a:t>#Calling the function</a:t>
            </a:r>
            <a:br>
              <a:rPr lang="en">
                <a:solidFill>
                  <a:schemeClr val="dk1"/>
                </a:solidFill>
              </a:rPr>
            </a:br>
            <a:r>
              <a:rPr lang="en">
                <a:solidFill>
                  <a:schemeClr val="dk1"/>
                </a:solidFill>
              </a:rPr>
              <a:t>describe_car(“bmw”, “black”)</a:t>
            </a:r>
            <a:endParaRPr>
              <a:solidFill>
                <a:schemeClr val="dk1"/>
              </a:solidFill>
            </a:endParaRPr>
          </a:p>
        </p:txBody>
      </p:sp>
      <p:sp>
        <p:nvSpPr>
          <p:cNvPr id="222" name="Google Shape;222;p4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Keyword Arguments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 </a:t>
            </a:r>
            <a:r>
              <a:rPr b="1" lang="en">
                <a:solidFill>
                  <a:schemeClr val="dk1"/>
                </a:solidFill>
                <a:latin typeface="Roboto Condensed"/>
                <a:ea typeface="Roboto Condensed"/>
                <a:cs typeface="Roboto Condensed"/>
                <a:sym typeface="Roboto Condensed"/>
              </a:rPr>
              <a:t>keyword </a:t>
            </a:r>
            <a:r>
              <a:rPr lang="en">
                <a:solidFill>
                  <a:schemeClr val="dk1"/>
                </a:solidFill>
              </a:rPr>
              <a:t>argument is a name-value pair that you pass to a function. You directly associate the name and the value within the argument, so when you pass the argument to the function, there’s no confusion. Keyword arguments free you from having to worry about correctly ordering your arguments in the function call, and they clarify the role of each value in the function call.</a:t>
            </a:r>
            <a:endParaRPr>
              <a:solidFill>
                <a:schemeClr val="dk1"/>
              </a:solidFill>
            </a:endParaRPr>
          </a:p>
          <a:p>
            <a:pPr indent="0" lvl="0" marL="0" rtl="0" algn="l">
              <a:spcBef>
                <a:spcPts val="1600"/>
              </a:spcBef>
              <a:spcAft>
                <a:spcPts val="0"/>
              </a:spcAft>
              <a:buNone/>
            </a:pPr>
            <a:r>
              <a:rPr lang="en">
                <a:solidFill>
                  <a:schemeClr val="dk1"/>
                </a:solidFill>
              </a:rPr>
              <a:t>def describe_car(car_brand, car_color):</a:t>
            </a:r>
            <a:br>
              <a:rPr lang="en">
                <a:solidFill>
                  <a:schemeClr val="dk1"/>
                </a:solidFill>
              </a:rPr>
            </a:br>
            <a:r>
              <a:rPr lang="en">
                <a:solidFill>
                  <a:schemeClr val="dk1"/>
                </a:solidFill>
              </a:rPr>
              <a:t>	</a:t>
            </a:r>
            <a:r>
              <a:rPr lang="en">
                <a:solidFill>
                  <a:schemeClr val="dk1"/>
                </a:solidFill>
              </a:rPr>
              <a:t>print("I have a %s ." % (car_brand)) </a:t>
            </a:r>
            <a:br>
              <a:rPr lang="en">
                <a:solidFill>
                  <a:schemeClr val="dk1"/>
                </a:solidFill>
              </a:rPr>
            </a:br>
            <a:r>
              <a:rPr lang="en">
                <a:solidFill>
                  <a:schemeClr val="dk1"/>
                </a:solidFill>
              </a:rPr>
              <a:t>	print("My %s's color is %s."  % (car_brand, car_color.title()))</a:t>
            </a:r>
            <a:endParaRPr>
              <a:solidFill>
                <a:schemeClr val="dk1"/>
              </a:solidFill>
            </a:endParaRPr>
          </a:p>
          <a:p>
            <a:pPr indent="0" lvl="0" marL="0" rtl="0" algn="l">
              <a:spcBef>
                <a:spcPts val="1600"/>
              </a:spcBef>
              <a:spcAft>
                <a:spcPts val="0"/>
              </a:spcAft>
              <a:buNone/>
            </a:pPr>
            <a:r>
              <a:rPr lang="en">
                <a:solidFill>
                  <a:schemeClr val="dk1"/>
                </a:solidFill>
              </a:rPr>
              <a:t>#Calling the function</a:t>
            </a:r>
            <a:br>
              <a:rPr lang="en">
                <a:solidFill>
                  <a:schemeClr val="dk1"/>
                </a:solidFill>
              </a:rPr>
            </a:br>
            <a:r>
              <a:rPr lang="en">
                <a:solidFill>
                  <a:schemeClr val="dk1"/>
                </a:solidFill>
              </a:rPr>
              <a:t>describe_car(car_brand=’bmw’, car_color=’black’)</a:t>
            </a:r>
            <a:endParaRPr>
              <a:solidFill>
                <a:schemeClr val="dk1"/>
              </a:solidFill>
            </a:endParaRPr>
          </a:p>
          <a:p>
            <a:pPr indent="0" lvl="0" marL="0" rtl="0" algn="l">
              <a:spcBef>
                <a:spcPts val="1600"/>
              </a:spcBef>
              <a:spcAft>
                <a:spcPts val="0"/>
              </a:spcAft>
              <a:buNone/>
            </a:pPr>
            <a:r>
              <a:rPr lang="en">
                <a:solidFill>
                  <a:schemeClr val="dk1"/>
                </a:solidFill>
              </a:rPr>
              <a:t>The function describe_car() hasn’t changed. But when we call the function, we explicitly tell Python which parameter each argument should be matched with. The order of keyword arguments doesn’t matter because Python knows where each value should go.</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28" name="Google Shape;228;p4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Default Values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writing a function, you can define a default value for each parameter. If an argument for a parameter is provided in the function call, Python uses the argument value. If not, it uses the parameter’s default value. So when you define a default value for a parameter, you can exclude the corresponding argument you’d usually write in the function call. Using default values can simplify your function calls and clarify the ways in which your functions are typically used.</a:t>
            </a:r>
            <a:endParaRPr>
              <a:solidFill>
                <a:schemeClr val="dk1"/>
              </a:solidFill>
            </a:endParaRPr>
          </a:p>
          <a:p>
            <a:pPr indent="0" lvl="0" marL="0" rtl="0" algn="l">
              <a:spcBef>
                <a:spcPts val="1600"/>
              </a:spcBef>
              <a:spcAft>
                <a:spcPts val="0"/>
              </a:spcAft>
              <a:buNone/>
            </a:pPr>
            <a:r>
              <a:rPr lang="en">
                <a:solidFill>
                  <a:schemeClr val="dk1"/>
                </a:solidFill>
              </a:rPr>
              <a:t>def describe_car(car_brand, car_color=’black’):</a:t>
            </a:r>
            <a:br>
              <a:rPr lang="en">
                <a:solidFill>
                  <a:schemeClr val="dk1"/>
                </a:solidFill>
              </a:rPr>
            </a:br>
            <a:r>
              <a:rPr lang="en">
                <a:solidFill>
                  <a:schemeClr val="dk1"/>
                </a:solidFill>
              </a:rPr>
              <a:t>	</a:t>
            </a:r>
            <a:r>
              <a:rPr lang="en">
                <a:solidFill>
                  <a:schemeClr val="dk1"/>
                </a:solidFill>
              </a:rPr>
              <a:t>print("I have a %s ." % (car_brand)) </a:t>
            </a:r>
            <a:br>
              <a:rPr lang="en">
                <a:solidFill>
                  <a:schemeClr val="dk1"/>
                </a:solidFill>
              </a:rPr>
            </a:br>
            <a:r>
              <a:rPr lang="en">
                <a:solidFill>
                  <a:schemeClr val="dk1"/>
                </a:solidFill>
              </a:rPr>
              <a:t>	print("My %s's color is %s."  % (car_brand, car_color.title()))</a:t>
            </a:r>
            <a:br>
              <a:rPr lang="en">
                <a:solidFill>
                  <a:schemeClr val="dk1"/>
                </a:solidFill>
              </a:rPr>
            </a:br>
            <a:br>
              <a:rPr lang="en">
                <a:solidFill>
                  <a:schemeClr val="dk1"/>
                </a:solidFill>
              </a:rPr>
            </a:br>
            <a:r>
              <a:rPr lang="en">
                <a:solidFill>
                  <a:schemeClr val="dk1"/>
                </a:solidFill>
              </a:rPr>
              <a:t>#Calling the function</a:t>
            </a:r>
            <a:br>
              <a:rPr lang="en">
                <a:solidFill>
                  <a:schemeClr val="dk1"/>
                </a:solidFill>
              </a:rPr>
            </a:br>
            <a:r>
              <a:rPr lang="en">
                <a:solidFill>
                  <a:schemeClr val="dk1"/>
                </a:solidFill>
              </a:rPr>
              <a:t>describe_car(car_brand=’bmw’)</a:t>
            </a:r>
            <a:br>
              <a:rPr lang="en">
                <a:solidFill>
                  <a:schemeClr val="dk1"/>
                </a:solidFill>
              </a:rPr>
            </a:br>
            <a:r>
              <a:rPr lang="en">
                <a:solidFill>
                  <a:schemeClr val="dk1"/>
                </a:solidFill>
              </a:rPr>
              <a:t># OR</a:t>
            </a:r>
            <a:br>
              <a:rPr lang="en">
                <a:solidFill>
                  <a:schemeClr val="dk1"/>
                </a:solidFill>
              </a:rPr>
            </a:br>
            <a:r>
              <a:rPr lang="en">
                <a:solidFill>
                  <a:schemeClr val="dk1"/>
                </a:solidFill>
              </a:rPr>
              <a:t>describe_car(‘bmw’)</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34" name="Google Shape;234;p4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Return Values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 function doesn’t always have to display its output directly. Instead, it can process some data and then return a value or set of values. The value the function returns is called a return value. The return statement takes a value from inside a function and sends it back to the line that called the function. Return values allow you to move much of your program’s grunt work into functions, which can simplify the body of your program.</a:t>
            </a:r>
            <a:endParaRPr>
              <a:solidFill>
                <a:schemeClr val="dk1"/>
              </a:solidFill>
            </a:endParaRPr>
          </a:p>
          <a:p>
            <a:pPr indent="0" lvl="0" marL="0" rtl="0" algn="l">
              <a:spcBef>
                <a:spcPts val="1600"/>
              </a:spcBef>
              <a:spcAft>
                <a:spcPts val="0"/>
              </a:spcAft>
              <a:buNone/>
            </a:pPr>
            <a:r>
              <a:rPr lang="en">
                <a:solidFill>
                  <a:schemeClr val="dk1"/>
                </a:solidFill>
              </a:rPr>
              <a:t>def get_formatted_name(first_name, last_name):</a:t>
            </a:r>
            <a:br>
              <a:rPr lang="en">
                <a:solidFill>
                  <a:schemeClr val="dk1"/>
                </a:solidFill>
              </a:rPr>
            </a:br>
            <a:r>
              <a:rPr lang="en">
                <a:solidFill>
                  <a:schemeClr val="dk1"/>
                </a:solidFill>
              </a:rPr>
              <a:t>	full_name = f"{first_name} {last_name}"</a:t>
            </a:r>
            <a:br>
              <a:rPr lang="en">
                <a:solidFill>
                  <a:schemeClr val="dk1"/>
                </a:solidFill>
              </a:rPr>
            </a:br>
            <a:r>
              <a:rPr lang="en">
                <a:solidFill>
                  <a:schemeClr val="dk1"/>
                </a:solidFill>
              </a:rPr>
              <a:t>	return full_name</a:t>
            </a:r>
            <a:br>
              <a:rPr lang="en">
                <a:solidFill>
                  <a:schemeClr val="dk1"/>
                </a:solidFill>
              </a:rPr>
            </a:br>
            <a:br>
              <a:rPr lang="en">
                <a:solidFill>
                  <a:schemeClr val="dk1"/>
                </a:solidFill>
              </a:rPr>
            </a:br>
            <a:r>
              <a:rPr lang="en">
                <a:solidFill>
                  <a:schemeClr val="dk1"/>
                </a:solidFill>
              </a:rPr>
              <a:t>#calling the function and store the return value into a variable</a:t>
            </a:r>
            <a:br>
              <a:rPr lang="en">
                <a:solidFill>
                  <a:schemeClr val="dk1"/>
                </a:solidFill>
              </a:rPr>
            </a:br>
            <a:r>
              <a:rPr lang="en">
                <a:solidFill>
                  <a:schemeClr val="dk1"/>
                </a:solidFill>
              </a:rPr>
              <a:t>actor = get_formatted_name(‘jack’, ‘black’)</a:t>
            </a:r>
            <a:br>
              <a:rPr lang="en">
                <a:solidFill>
                  <a:schemeClr val="dk1"/>
                </a:solidFill>
              </a:rPr>
            </a:br>
            <a:r>
              <a:rPr lang="en">
                <a:solidFill>
                  <a:schemeClr val="dk1"/>
                </a:solidFill>
              </a:rPr>
              <a:t>print (actor)</a:t>
            </a:r>
            <a:endParaRPr>
              <a:solidFill>
                <a:schemeClr val="dk1"/>
              </a:solidFill>
            </a:endParaRPr>
          </a:p>
          <a:p>
            <a:pPr indent="0" lvl="0" marL="0" rtl="0" algn="l">
              <a:spcBef>
                <a:spcPts val="1600"/>
              </a:spcBef>
              <a:spcAft>
                <a:spcPts val="1600"/>
              </a:spcAft>
              <a:buNone/>
            </a:pPr>
            <a:r>
              <a:rPr lang="en">
                <a:solidFill>
                  <a:schemeClr val="dk1"/>
                </a:solidFill>
              </a:rPr>
              <a:t>When you call a function that returns a value, you need to provide a variable that the return value can be assigned to. </a:t>
            </a:r>
            <a:endParaRPr>
              <a:solidFill>
                <a:schemeClr val="dk1"/>
              </a:solidFill>
            </a:endParaRPr>
          </a:p>
        </p:txBody>
      </p:sp>
      <p:sp>
        <p:nvSpPr>
          <p:cNvPr id="240" name="Google Shape;240;p4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Making an Argument Optional</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it makes sense to make an argument optional so that people using the function can choose to provide extra information only if they want to. You can use default values to make an argument optional. </a:t>
            </a:r>
            <a:endParaRPr>
              <a:solidFill>
                <a:schemeClr val="dk1"/>
              </a:solidFill>
            </a:endParaRPr>
          </a:p>
          <a:p>
            <a:pPr indent="0" lvl="0" marL="0" rtl="0" algn="l">
              <a:spcBef>
                <a:spcPts val="1600"/>
              </a:spcBef>
              <a:spcAft>
                <a:spcPts val="0"/>
              </a:spcAft>
              <a:buNone/>
            </a:pPr>
            <a:r>
              <a:rPr lang="en">
                <a:solidFill>
                  <a:schemeClr val="dk1"/>
                </a:solidFill>
              </a:rPr>
              <a:t>def get_formatted_name(first_name, last_name, middle_name=''):</a:t>
            </a:r>
            <a:br>
              <a:rPr lang="en">
                <a:solidFill>
                  <a:schemeClr val="dk1"/>
                </a:solidFill>
              </a:rPr>
            </a:br>
            <a:r>
              <a:rPr lang="en">
                <a:solidFill>
                  <a:schemeClr val="dk1"/>
                </a:solidFill>
              </a:rPr>
              <a:t>	if middle_name:</a:t>
            </a:r>
            <a:br>
              <a:rPr lang="en">
                <a:solidFill>
                  <a:schemeClr val="dk1"/>
                </a:solidFill>
              </a:rPr>
            </a:br>
            <a:r>
              <a:rPr lang="en">
                <a:solidFill>
                  <a:schemeClr val="dk1"/>
                </a:solidFill>
              </a:rPr>
              <a:t>		full_name ="%s %s %s" % (</a:t>
            </a:r>
            <a:r>
              <a:rPr lang="en">
                <a:solidFill>
                  <a:schemeClr val="dk1"/>
                </a:solidFill>
              </a:rPr>
              <a:t>first_name, last_name, middle_name</a:t>
            </a:r>
            <a:r>
              <a:rPr lang="en">
                <a:solidFill>
                  <a:schemeClr val="dk1"/>
                </a:solidFill>
              </a:rPr>
              <a:t>)</a:t>
            </a:r>
            <a:br>
              <a:rPr lang="en">
                <a:solidFill>
                  <a:schemeClr val="dk1"/>
                </a:solidFill>
              </a:rPr>
            </a:br>
            <a:r>
              <a:rPr lang="en">
                <a:solidFill>
                  <a:schemeClr val="dk1"/>
                </a:solidFill>
              </a:rPr>
              <a:t>	else:</a:t>
            </a:r>
            <a:br>
              <a:rPr lang="en">
                <a:solidFill>
                  <a:schemeClr val="dk1"/>
                </a:solidFill>
              </a:rPr>
            </a:br>
            <a:r>
              <a:rPr lang="en">
                <a:solidFill>
                  <a:schemeClr val="dk1"/>
                </a:solidFill>
              </a:rPr>
              <a:t>		full_name ="%s %s" % (</a:t>
            </a:r>
            <a:r>
              <a:rPr lang="en">
                <a:solidFill>
                  <a:schemeClr val="dk1"/>
                </a:solidFill>
              </a:rPr>
              <a:t>first_name, last_name</a:t>
            </a:r>
            <a:r>
              <a:rPr lang="en">
                <a:solidFill>
                  <a:schemeClr val="dk1"/>
                </a:solidFill>
              </a:rPr>
              <a:t>)</a:t>
            </a:r>
            <a:br>
              <a:rPr lang="en">
                <a:solidFill>
                  <a:schemeClr val="dk1"/>
                </a:solidFill>
              </a:rPr>
            </a:br>
            <a:r>
              <a:rPr lang="en">
                <a:solidFill>
                  <a:schemeClr val="dk1"/>
                </a:solidFill>
              </a:rPr>
              <a:t>	 return full_name.title()</a:t>
            </a:r>
            <a:endParaRPr>
              <a:solidFill>
                <a:schemeClr val="dk1"/>
              </a:solidFill>
            </a:endParaRPr>
          </a:p>
          <a:p>
            <a:pPr indent="0" lvl="0" marL="0" rtl="0" algn="l">
              <a:spcBef>
                <a:spcPts val="1600"/>
              </a:spcBef>
              <a:spcAft>
                <a:spcPts val="1600"/>
              </a:spcAft>
              <a:buNone/>
            </a:pPr>
            <a:r>
              <a:rPr lang="en">
                <a:solidFill>
                  <a:schemeClr val="dk1"/>
                </a:solidFill>
              </a:rPr>
              <a:t>actor = get_formatted_name('jack', 'black')</a:t>
            </a:r>
            <a:br>
              <a:rPr lang="en">
                <a:solidFill>
                  <a:schemeClr val="dk1"/>
                </a:solidFill>
              </a:rPr>
            </a:br>
            <a:r>
              <a:rPr lang="en">
                <a:solidFill>
                  <a:schemeClr val="dk1"/>
                </a:solidFill>
              </a:rPr>
              <a:t>print(actor)</a:t>
            </a:r>
            <a:endParaRPr>
              <a:solidFill>
                <a:schemeClr val="dk1"/>
              </a:solidFill>
            </a:endParaRPr>
          </a:p>
        </p:txBody>
      </p:sp>
      <p:sp>
        <p:nvSpPr>
          <p:cNvPr id="246" name="Google Shape;246;p4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STRING METHODS</a:t>
            </a:r>
            <a:endParaRPr/>
          </a:p>
        </p:txBody>
      </p:sp>
      <p:sp>
        <p:nvSpPr>
          <p:cNvPr id="140" name="Google Shape;140;p27"/>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Helping hand.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comes with a large number of built-in functions. These functions are saved in files known as modules. To use the built-in codes in Python modules, we have to import them into our programs first. We do that by using the </a:t>
            </a:r>
            <a:r>
              <a:rPr b="1" lang="en">
                <a:solidFill>
                  <a:schemeClr val="dk1"/>
                </a:solidFill>
                <a:latin typeface="Roboto Condensed"/>
                <a:ea typeface="Roboto Condensed"/>
                <a:cs typeface="Roboto Condensed"/>
                <a:sym typeface="Roboto Condensed"/>
              </a:rPr>
              <a:t>import </a:t>
            </a:r>
            <a:r>
              <a:rPr lang="en">
                <a:solidFill>
                  <a:schemeClr val="dk1"/>
                </a:solidFill>
              </a:rPr>
              <a:t>keyword. There are two ways to do it.</a:t>
            </a:r>
            <a:endParaRPr>
              <a:solidFill>
                <a:schemeClr val="dk1"/>
              </a:solidFill>
            </a:endParaRPr>
          </a:p>
          <a:p>
            <a:pPr indent="0" lvl="0" marL="0" rtl="0" algn="l">
              <a:spcBef>
                <a:spcPts val="160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first way</a:t>
            </a:r>
            <a:r>
              <a:rPr lang="en">
                <a:solidFill>
                  <a:schemeClr val="dk1"/>
                </a:solidFill>
              </a:rPr>
              <a:t> is to import the entire module by writing </a:t>
            </a:r>
            <a:r>
              <a:rPr b="1" lang="en">
                <a:solidFill>
                  <a:schemeClr val="dk1"/>
                </a:solidFill>
                <a:latin typeface="Roboto Condensed"/>
                <a:ea typeface="Roboto Condensed"/>
                <a:cs typeface="Roboto Condensed"/>
                <a:sym typeface="Roboto Condensed"/>
              </a:rPr>
              <a:t>import moduleName</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For instance, to import the random module, we write </a:t>
            </a:r>
            <a:r>
              <a:rPr b="1" lang="en">
                <a:solidFill>
                  <a:schemeClr val="dk1"/>
                </a:solidFill>
                <a:latin typeface="Roboto Condensed"/>
                <a:ea typeface="Roboto Condensed"/>
                <a:cs typeface="Roboto Condensed"/>
                <a:sym typeface="Roboto Condensed"/>
              </a:rPr>
              <a:t>import random</a:t>
            </a:r>
            <a:r>
              <a:rPr lang="en">
                <a:solidFill>
                  <a:schemeClr val="dk1"/>
                </a:solidFill>
              </a:rPr>
              <a:t>. To use the randrange() function in the random module, we write random.randrange(1, 10).</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If you find it too troublesome to write random each time you use the function, you can import the module by writing import random as r</a:t>
            </a:r>
            <a:r>
              <a:rPr lang="en">
                <a:solidFill>
                  <a:schemeClr val="dk1"/>
                </a:solidFill>
              </a:rPr>
              <a:t> (where r is any name of your choice). Now to use the randrange() function, you simply write r.randrange(1, 10).</a:t>
            </a:r>
            <a:endParaRPr>
              <a:solidFill>
                <a:schemeClr val="dk1"/>
              </a:solidFill>
            </a:endParaRPr>
          </a:p>
          <a:p>
            <a:pPr indent="0" lvl="0" marL="0" rtl="0" algn="l">
              <a:spcBef>
                <a:spcPts val="160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second </a:t>
            </a:r>
            <a:r>
              <a:rPr b="1" lang="en">
                <a:solidFill>
                  <a:schemeClr val="dk1"/>
                </a:solidFill>
                <a:latin typeface="Roboto Condensed"/>
                <a:ea typeface="Roboto Condensed"/>
                <a:cs typeface="Roboto Condensed"/>
                <a:sym typeface="Roboto Condensed"/>
              </a:rPr>
              <a:t>way</a:t>
            </a:r>
            <a:r>
              <a:rPr lang="en">
                <a:solidFill>
                  <a:schemeClr val="dk1"/>
                </a:solidFill>
              </a:rPr>
              <a:t> to import modules is to import specific functions from the module by writing </a:t>
            </a:r>
            <a:r>
              <a:rPr b="1" lang="en">
                <a:solidFill>
                  <a:schemeClr val="dk1"/>
                </a:solidFill>
                <a:latin typeface="Roboto Condensed"/>
                <a:ea typeface="Roboto Condensed"/>
                <a:cs typeface="Roboto Condensed"/>
                <a:sym typeface="Roboto Condensed"/>
              </a:rPr>
              <a:t>from moduleName import name1[, name2[, ... nameN]]</a:t>
            </a:r>
            <a:r>
              <a:rPr lang="en">
                <a:solidFill>
                  <a:schemeClr val="dk1"/>
                </a:solidFill>
              </a:rPr>
              <a:t>.</a:t>
            </a:r>
            <a:endParaRPr>
              <a:solidFill>
                <a:schemeClr val="dk1"/>
              </a:solidFill>
            </a:endParaRPr>
          </a:p>
          <a:p>
            <a:pPr indent="0" lvl="0" marL="0" rtl="0" algn="l">
              <a:spcBef>
                <a:spcPts val="1600"/>
              </a:spcBef>
              <a:spcAft>
                <a:spcPts val="1600"/>
              </a:spcAft>
              <a:buNone/>
            </a:pPr>
            <a:r>
              <a:rPr lang="en">
                <a:solidFill>
                  <a:schemeClr val="dk1"/>
                </a:solidFill>
              </a:rPr>
              <a:t>For instance, to import the randrange() function from the random module, we write from random import randrange. If we want to import more than one functions, we separate them with a comma. To import the randrange() and randint() functions, we write </a:t>
            </a:r>
            <a:r>
              <a:rPr b="1" lang="en">
                <a:solidFill>
                  <a:schemeClr val="dk1"/>
                </a:solidFill>
                <a:latin typeface="Roboto Condensed"/>
                <a:ea typeface="Roboto Condensed"/>
                <a:cs typeface="Roboto Condensed"/>
                <a:sym typeface="Roboto Condensed"/>
              </a:rPr>
              <a:t>from random import randrange, randint.</a:t>
            </a:r>
            <a:r>
              <a:rPr lang="en">
                <a:solidFill>
                  <a:schemeClr val="dk1"/>
                </a:solidFill>
              </a:rPr>
              <a:t> To use the function now, we do not have to use the dot notation anymore. Just write randrange(1, 10).</a:t>
            </a:r>
            <a:br>
              <a:rPr lang="en">
                <a:solidFill>
                  <a:schemeClr val="dk1"/>
                </a:solidFill>
              </a:rPr>
            </a:br>
            <a:endParaRPr>
              <a:solidFill>
                <a:schemeClr val="dk1"/>
              </a:solidFill>
            </a:endParaRPr>
          </a:p>
        </p:txBody>
      </p:sp>
      <p:sp>
        <p:nvSpPr>
          <p:cNvPr id="252" name="Google Shape;252;p4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Modules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Creating our Own Module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Besides importing built-in modules, we can also create our own modules. This is very useful if you have some functions that you want to reuse in other programming projects in future. Creating a module is simple. Simply save the file with a .py extension and put it in the same folder as the Python file that you are going to import it from.</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Installing Modules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With Python, you can build just about anything, from simple scripts to full applications. The Python language, however, doesn’t come pre-installed with all of the fancy features you might want (or require). When you need particular functionality, you can look toward Python packages. A package structures Python modules, which contain pre-written code that other developers have created for you. Modules are handy when you are looking for specific functionality. </a:t>
            </a:r>
            <a:endParaRPr>
              <a:solidFill>
                <a:schemeClr val="dk1"/>
              </a:solidFill>
            </a:endParaRPr>
          </a:p>
          <a:p>
            <a:pPr indent="0" lvl="0" marL="0" rtl="0" algn="l">
              <a:spcBef>
                <a:spcPts val="1600"/>
              </a:spcBef>
              <a:spcAft>
                <a:spcPts val="0"/>
              </a:spcAft>
              <a:buNone/>
            </a:pPr>
            <a:r>
              <a:rPr lang="en">
                <a:solidFill>
                  <a:schemeClr val="dk1"/>
                </a:solidFill>
              </a:rPr>
              <a:t>You can use </a:t>
            </a:r>
            <a:r>
              <a:rPr b="1" lang="en">
                <a:solidFill>
                  <a:schemeClr val="dk1"/>
                </a:solidFill>
                <a:latin typeface="Roboto Condensed"/>
                <a:ea typeface="Roboto Condensed"/>
                <a:cs typeface="Roboto Condensed"/>
                <a:sym typeface="Roboto Condensed"/>
              </a:rPr>
              <a:t>pip3</a:t>
            </a:r>
            <a:r>
              <a:rPr lang="en">
                <a:solidFill>
                  <a:schemeClr val="dk1"/>
                </a:solidFill>
              </a:rPr>
              <a:t>, Python’s package manager, to install and manage Python packages.</a:t>
            </a:r>
            <a:endParaRPr>
              <a:solidFill>
                <a:schemeClr val="dk1"/>
              </a:solidFill>
            </a:endParaRPr>
          </a:p>
          <a:p>
            <a:pPr indent="0" lvl="0" marL="0" rtl="0" algn="l">
              <a:spcBef>
                <a:spcPts val="1600"/>
              </a:spcBef>
              <a:spcAft>
                <a:spcPts val="1600"/>
              </a:spcAft>
              <a:buNone/>
            </a:pPr>
            <a:br>
              <a:rPr lang="en">
                <a:solidFill>
                  <a:schemeClr val="dk1"/>
                </a:solidFill>
              </a:rPr>
            </a:br>
            <a:r>
              <a:rPr lang="en">
                <a:solidFill>
                  <a:schemeClr val="dk1"/>
                </a:solidFill>
              </a:rPr>
              <a:t>Example: </a:t>
            </a:r>
            <a:r>
              <a:rPr b="1" lang="en">
                <a:solidFill>
                  <a:schemeClr val="dk1"/>
                </a:solidFill>
                <a:latin typeface="Roboto Condensed"/>
                <a:ea typeface="Roboto Condensed"/>
                <a:cs typeface="Roboto Condensed"/>
                <a:sym typeface="Roboto Condensed"/>
              </a:rPr>
              <a:t>pip3 install scrapy OR python3 -m pip install scrapy</a:t>
            </a:r>
            <a:endParaRPr>
              <a:solidFill>
                <a:schemeClr val="dk1"/>
              </a:solidFill>
            </a:endParaRPr>
          </a:p>
        </p:txBody>
      </p:sp>
      <p:sp>
        <p:nvSpPr>
          <p:cNvPr id="258" name="Google Shape;258;p4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Modules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64" name="Google Shape;264;p47"/>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65" name="Google Shape;265;p47"/>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type="ctrTitle"/>
          </p:nvPr>
        </p:nvSpPr>
        <p:spPr>
          <a:xfrm flipH="1">
            <a:off x="1147575" y="2925175"/>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WITH FILES</a:t>
            </a:r>
            <a:endParaRPr/>
          </a:p>
        </p:txBody>
      </p:sp>
      <p:sp>
        <p:nvSpPr>
          <p:cNvPr id="271" name="Google Shape;271;p48"/>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72" name="Google Shape;272;p4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48"/>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and storing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Learning to work with files and save data will make your programs easier for people to use. Users will be able to choose what data to enter and when to enter it. People can run your program, do some work, and then close the program and pick up where they left off later.</a:t>
            </a:r>
            <a:endParaRPr>
              <a:solidFill>
                <a:schemeClr val="dk1"/>
              </a:solidFill>
            </a:endParaRPr>
          </a:p>
          <a:p>
            <a:pPr indent="0" lvl="0" marL="0" rtl="0" algn="l">
              <a:spcBef>
                <a:spcPts val="1600"/>
              </a:spcBef>
              <a:spcAft>
                <a:spcPts val="0"/>
              </a:spcAft>
              <a:buNone/>
            </a:pPr>
            <a:r>
              <a:rPr lang="en">
                <a:solidFill>
                  <a:schemeClr val="dk1"/>
                </a:solidFill>
              </a:rPr>
              <a:t>An incredible amount of data is available in text files. Text files can contain weather data, traffic data, socioeconomic data, literary works, and more. Reading from a file is particularly useful in data analysis applications, but it’s also applicable to any situation in which you want to analyze or modify information stored in a file.</a:t>
            </a:r>
            <a:endParaRPr>
              <a:solidFill>
                <a:schemeClr val="dk1"/>
              </a:solidFill>
            </a:endParaRPr>
          </a:p>
          <a:p>
            <a:pPr indent="0" lvl="0" marL="0" rtl="0" algn="l">
              <a:spcBef>
                <a:spcPts val="1600"/>
              </a:spcBef>
              <a:spcAft>
                <a:spcPts val="0"/>
              </a:spcAft>
              <a:buNone/>
            </a:pPr>
            <a:r>
              <a:rPr lang="en">
                <a:solidFill>
                  <a:schemeClr val="dk1"/>
                </a:solidFill>
              </a:rPr>
              <a:t>When you want to work with the information in a text file, the</a:t>
            </a:r>
            <a:r>
              <a:rPr b="1" lang="en">
                <a:solidFill>
                  <a:schemeClr val="dk1"/>
                </a:solidFill>
                <a:latin typeface="Roboto Condensed"/>
                <a:ea typeface="Roboto Condensed"/>
                <a:cs typeface="Roboto Condensed"/>
                <a:sym typeface="Roboto Condensed"/>
              </a:rPr>
              <a:t> first step</a:t>
            </a:r>
            <a:r>
              <a:rPr lang="en">
                <a:solidFill>
                  <a:schemeClr val="dk1"/>
                </a:solidFill>
              </a:rPr>
              <a:t> is to </a:t>
            </a:r>
            <a:r>
              <a:rPr b="1" lang="en">
                <a:solidFill>
                  <a:schemeClr val="dk1"/>
                </a:solidFill>
                <a:latin typeface="Roboto Condensed"/>
                <a:ea typeface="Roboto Condensed"/>
                <a:cs typeface="Roboto Condensed"/>
                <a:sym typeface="Roboto Condensed"/>
              </a:rPr>
              <a:t>read the file into memory</a:t>
            </a:r>
            <a:r>
              <a:rPr lang="en">
                <a:solidFill>
                  <a:schemeClr val="dk1"/>
                </a:solidFill>
              </a:rPr>
              <a:t>. You can read the entire contents of a file, or you can work through the file </a:t>
            </a:r>
            <a:r>
              <a:rPr b="1" lang="en">
                <a:solidFill>
                  <a:schemeClr val="dk1"/>
                </a:solidFill>
                <a:latin typeface="Roboto Condensed"/>
                <a:ea typeface="Roboto Condensed"/>
                <a:cs typeface="Roboto Condensed"/>
                <a:sym typeface="Roboto Condensed"/>
              </a:rPr>
              <a:t>one line at a time</a:t>
            </a:r>
            <a:r>
              <a:rPr lang="en">
                <a:solidFill>
                  <a:schemeClr val="dk1"/>
                </a:solidFill>
              </a:rPr>
              <a:t>.</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Reading an Entire File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begin, we need a file with a few lines of text in it. </a:t>
            </a:r>
            <a:endParaRPr>
              <a:solidFill>
                <a:schemeClr val="dk1"/>
              </a:solidFill>
            </a:endParaRPr>
          </a:p>
          <a:p>
            <a:pPr indent="0" lvl="0" marL="0" rtl="0" algn="l">
              <a:spcBef>
                <a:spcPts val="1600"/>
              </a:spcBef>
              <a:spcAft>
                <a:spcPts val="1600"/>
              </a:spcAft>
              <a:buNone/>
            </a:pPr>
            <a:r>
              <a:rPr lang="en">
                <a:solidFill>
                  <a:schemeClr val="dk1"/>
                </a:solidFill>
              </a:rPr>
              <a:t>with open(‘my_file.txt.’) as </a:t>
            </a:r>
            <a:r>
              <a:rPr lang="en">
                <a:solidFill>
                  <a:schemeClr val="dk1"/>
                </a:solidFill>
              </a:rPr>
              <a:t>file_object</a:t>
            </a:r>
            <a:r>
              <a:rPr lang="en">
                <a:solidFill>
                  <a:schemeClr val="dk1"/>
                </a:solidFill>
              </a:rPr>
              <a:t>:</a:t>
            </a:r>
            <a:br>
              <a:rPr lang="en">
                <a:solidFill>
                  <a:schemeClr val="dk1"/>
                </a:solidFill>
              </a:rPr>
            </a:br>
            <a:r>
              <a:rPr lang="en">
                <a:solidFill>
                  <a:schemeClr val="dk1"/>
                </a:solidFill>
              </a:rPr>
              <a:t>	contents = </a:t>
            </a:r>
            <a:r>
              <a:rPr lang="en">
                <a:solidFill>
                  <a:schemeClr val="dk1"/>
                </a:solidFill>
              </a:rPr>
              <a:t>file_object</a:t>
            </a:r>
            <a:r>
              <a:rPr lang="en">
                <a:solidFill>
                  <a:schemeClr val="dk1"/>
                </a:solidFill>
              </a:rPr>
              <a:t>.read()</a:t>
            </a:r>
            <a:br>
              <a:rPr lang="en">
                <a:solidFill>
                  <a:schemeClr val="dk1"/>
                </a:solidFill>
              </a:rPr>
            </a:br>
            <a:r>
              <a:rPr lang="en">
                <a:solidFill>
                  <a:schemeClr val="dk1"/>
                </a:solidFill>
              </a:rPr>
              <a:t>print (contents)</a:t>
            </a:r>
            <a:endParaRPr>
              <a:solidFill>
                <a:schemeClr val="dk1"/>
              </a:solidFill>
            </a:endParaRPr>
          </a:p>
        </p:txBody>
      </p:sp>
      <p:sp>
        <p:nvSpPr>
          <p:cNvPr id="279" name="Google Shape;279;p4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From Files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first line of this program has a lot going on. Let’s start by looking at the open() function. To do any work with a file, even just printing its contents, you first need to open the file to access it. The </a:t>
            </a:r>
            <a:r>
              <a:rPr b="1" lang="en">
                <a:solidFill>
                  <a:schemeClr val="dk1"/>
                </a:solidFill>
                <a:latin typeface="Roboto Condensed"/>
                <a:ea typeface="Roboto Condensed"/>
                <a:cs typeface="Roboto Condensed"/>
                <a:sym typeface="Roboto Condensed"/>
              </a:rPr>
              <a:t>open()</a:t>
            </a:r>
            <a:r>
              <a:rPr lang="en">
                <a:solidFill>
                  <a:schemeClr val="dk1"/>
                </a:solidFill>
              </a:rPr>
              <a:t> function needs one argument: the name of the file you want to open. Python looks for this file in the directory where the program that’s currently being executed is stored.</a:t>
            </a:r>
            <a:endParaRPr>
              <a:solidFill>
                <a:schemeClr val="dk1"/>
              </a:solidFill>
            </a:endParaRPr>
          </a:p>
          <a:p>
            <a:pPr indent="0" lvl="0" marL="0" rtl="0" algn="l">
              <a:spcBef>
                <a:spcPts val="1600"/>
              </a:spcBef>
              <a:spcAft>
                <a:spcPts val="0"/>
              </a:spcAft>
              <a:buNone/>
            </a:pPr>
            <a:r>
              <a:rPr lang="en">
                <a:solidFill>
                  <a:schemeClr val="dk1"/>
                </a:solidFill>
              </a:rPr>
              <a:t>The keyword </a:t>
            </a:r>
            <a:r>
              <a:rPr b="1" lang="en">
                <a:solidFill>
                  <a:schemeClr val="dk1"/>
                </a:solidFill>
                <a:latin typeface="Roboto Condensed"/>
                <a:ea typeface="Roboto Condensed"/>
                <a:cs typeface="Roboto Condensed"/>
                <a:sym typeface="Roboto Condensed"/>
              </a:rPr>
              <a:t>with </a:t>
            </a:r>
            <a:r>
              <a:rPr lang="en">
                <a:solidFill>
                  <a:schemeClr val="dk1"/>
                </a:solidFill>
              </a:rPr>
              <a:t>closes the file once access to it is no longer needed. Notice how we call </a:t>
            </a:r>
            <a:r>
              <a:rPr b="1" lang="en">
                <a:solidFill>
                  <a:schemeClr val="dk1"/>
                </a:solidFill>
                <a:latin typeface="Roboto Condensed"/>
                <a:ea typeface="Roboto Condensed"/>
                <a:cs typeface="Roboto Condensed"/>
                <a:sym typeface="Roboto Condensed"/>
              </a:rPr>
              <a:t>open()</a:t>
            </a:r>
            <a:r>
              <a:rPr lang="en">
                <a:solidFill>
                  <a:schemeClr val="dk1"/>
                </a:solidFill>
              </a:rPr>
              <a:t> in this program but not </a:t>
            </a:r>
            <a:r>
              <a:rPr b="1" lang="en">
                <a:solidFill>
                  <a:schemeClr val="dk1"/>
                </a:solidFill>
                <a:latin typeface="Roboto Condensed"/>
                <a:ea typeface="Roboto Condensed"/>
                <a:cs typeface="Roboto Condensed"/>
                <a:sym typeface="Roboto Condensed"/>
              </a:rPr>
              <a:t>close()</a:t>
            </a:r>
            <a:r>
              <a:rPr lang="en">
                <a:solidFill>
                  <a:schemeClr val="dk1"/>
                </a:solidFill>
              </a:rPr>
              <a:t>. You could open and close the file by calling open() and close(), but if a bug in your program prevents the close() method from being executed, the file may never close. This may seem trivial, but improperly closed files can cause data to be lost or corrupted. And if you call close() too early in your program, you’ll find yourself trying to work with a closed file (a file you can’t access), which leads to more errors.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Reading Line by Line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you’re reading a file, you’ll often want to examine each line of the file. You might be looking for certain information in the file, or you might want to modify the text in the file in some way. You can use a for loop on the file object to examine each line from a file one at a time:</a:t>
            </a:r>
            <a:endParaRPr>
              <a:solidFill>
                <a:schemeClr val="dk1"/>
              </a:solidFill>
            </a:endParaRPr>
          </a:p>
          <a:p>
            <a:pPr indent="0" lvl="0" marL="0" rtl="0" algn="l">
              <a:spcBef>
                <a:spcPts val="1600"/>
              </a:spcBef>
              <a:spcAft>
                <a:spcPts val="0"/>
              </a:spcAft>
              <a:buNone/>
            </a:pPr>
            <a:r>
              <a:rPr lang="en">
                <a:solidFill>
                  <a:schemeClr val="dk1"/>
                </a:solidFill>
              </a:rPr>
              <a:t>filename = “myfile.txt”</a:t>
            </a:r>
            <a:br>
              <a:rPr lang="en">
                <a:solidFill>
                  <a:schemeClr val="dk1"/>
                </a:solidFill>
              </a:rPr>
            </a:br>
            <a:r>
              <a:rPr lang="en">
                <a:solidFill>
                  <a:schemeClr val="dk1"/>
                </a:solidFill>
              </a:rPr>
              <a:t>with open(filename) as file_object:</a:t>
            </a:r>
            <a:br>
              <a:rPr lang="en">
                <a:solidFill>
                  <a:schemeClr val="dk1"/>
                </a:solidFill>
              </a:rPr>
            </a:br>
            <a:r>
              <a:rPr lang="en">
                <a:solidFill>
                  <a:schemeClr val="dk1"/>
                </a:solidFill>
              </a:rPr>
              <a:t>	for line in file_object:</a:t>
            </a:r>
            <a:br>
              <a:rPr lang="en">
                <a:solidFill>
                  <a:schemeClr val="dk1"/>
                </a:solidFill>
              </a:rPr>
            </a:br>
            <a:r>
              <a:rPr lang="en">
                <a:solidFill>
                  <a:schemeClr val="dk1"/>
                </a:solidFill>
              </a:rPr>
              <a:t>		print (line)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85" name="Google Shape;285;p5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From Files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of the simplest ways to save data is to write it to a file. When you write text to a file, the output will still be available after you close the terminal containing your program’s output. You can examine output after a program finishes running, and you can share the output files with others as well. You can also write programs that read the text back into memory and work with it again later.</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Writing to an Empty File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write text to a file, you need to call open() with a second argument telling Python that you want to write to the file.</a:t>
            </a:r>
            <a:endParaRPr>
              <a:solidFill>
                <a:schemeClr val="dk1"/>
              </a:solidFill>
            </a:endParaRPr>
          </a:p>
          <a:p>
            <a:pPr indent="0" lvl="0" marL="0" rtl="0" algn="l">
              <a:spcBef>
                <a:spcPts val="1600"/>
              </a:spcBef>
              <a:spcAft>
                <a:spcPts val="0"/>
              </a:spcAft>
              <a:buNone/>
            </a:pPr>
            <a:r>
              <a:rPr lang="en">
                <a:solidFill>
                  <a:schemeClr val="dk1"/>
                </a:solidFill>
              </a:rPr>
              <a:t>filename = “my_file.txt”</a:t>
            </a:r>
            <a:br>
              <a:rPr lang="en">
                <a:solidFill>
                  <a:schemeClr val="dk1"/>
                </a:solidFill>
              </a:rPr>
            </a:br>
            <a:r>
              <a:rPr lang="en">
                <a:solidFill>
                  <a:schemeClr val="dk1"/>
                </a:solidFill>
              </a:rPr>
              <a:t>with open(filename</a:t>
            </a:r>
            <a:r>
              <a:rPr lang="en">
                <a:solidFill>
                  <a:schemeClr val="dk1"/>
                </a:solidFill>
              </a:rPr>
              <a:t>, ‘w’</a:t>
            </a:r>
            <a:r>
              <a:rPr lang="en">
                <a:solidFill>
                  <a:schemeClr val="dk1"/>
                </a:solidFill>
              </a:rPr>
              <a:t>) as file_object:</a:t>
            </a:r>
            <a:br>
              <a:rPr lang="en">
                <a:solidFill>
                  <a:schemeClr val="dk1"/>
                </a:solidFill>
              </a:rPr>
            </a:br>
            <a:r>
              <a:rPr lang="en">
                <a:solidFill>
                  <a:schemeClr val="dk1"/>
                </a:solidFill>
              </a:rPr>
              <a:t>	file_object.write(“Am adding a new line”)</a:t>
            </a:r>
            <a:endParaRPr>
              <a:solidFill>
                <a:schemeClr val="dk1"/>
              </a:solidFill>
            </a:endParaRPr>
          </a:p>
          <a:p>
            <a:pPr indent="0" lvl="0" marL="0" rtl="0" algn="l">
              <a:spcBef>
                <a:spcPts val="1600"/>
              </a:spcBef>
              <a:spcAft>
                <a:spcPts val="0"/>
              </a:spcAft>
              <a:buNone/>
            </a:pPr>
            <a:r>
              <a:rPr lang="en">
                <a:solidFill>
                  <a:schemeClr val="dk1"/>
                </a:solidFill>
              </a:rPr>
              <a:t>The call to open() in this example has two arguments. The first argument is still the name of the file we want to open. The second argument, 'w', tells Python that we want to open the file in write mode. You can open a file in </a:t>
            </a:r>
            <a:r>
              <a:rPr b="1" lang="en">
                <a:solidFill>
                  <a:schemeClr val="dk1"/>
                </a:solidFill>
                <a:latin typeface="Roboto Condensed"/>
                <a:ea typeface="Roboto Condensed"/>
                <a:cs typeface="Roboto Condensed"/>
                <a:sym typeface="Roboto Condensed"/>
              </a:rPr>
              <a:t>read mode ('r')</a:t>
            </a:r>
            <a:r>
              <a:rPr lang="en">
                <a:solidFill>
                  <a:schemeClr val="dk1"/>
                </a:solidFill>
              </a:rPr>
              <a:t>, </a:t>
            </a:r>
            <a:r>
              <a:rPr b="1" lang="en">
                <a:solidFill>
                  <a:schemeClr val="dk1"/>
                </a:solidFill>
                <a:latin typeface="Roboto Condensed"/>
                <a:ea typeface="Roboto Condensed"/>
                <a:cs typeface="Roboto Condensed"/>
                <a:sym typeface="Roboto Condensed"/>
              </a:rPr>
              <a:t>write mode ('w')</a:t>
            </a:r>
            <a:r>
              <a:rPr lang="en">
                <a:solidFill>
                  <a:schemeClr val="dk1"/>
                </a:solidFill>
              </a:rPr>
              <a:t>, </a:t>
            </a:r>
            <a:r>
              <a:rPr b="1" lang="en">
                <a:solidFill>
                  <a:schemeClr val="dk1"/>
                </a:solidFill>
                <a:latin typeface="Roboto Condensed"/>
                <a:ea typeface="Roboto Condensed"/>
                <a:cs typeface="Roboto Condensed"/>
                <a:sym typeface="Roboto Condensed"/>
              </a:rPr>
              <a:t>append mode ('a')</a:t>
            </a:r>
            <a:r>
              <a:rPr lang="en">
                <a:solidFill>
                  <a:schemeClr val="dk1"/>
                </a:solidFill>
              </a:rPr>
              <a:t>, or a mode that allows you to </a:t>
            </a:r>
            <a:r>
              <a:rPr b="1" lang="en">
                <a:solidFill>
                  <a:schemeClr val="dk1"/>
                </a:solidFill>
                <a:latin typeface="Roboto Condensed"/>
                <a:ea typeface="Roboto Condensed"/>
                <a:cs typeface="Roboto Condensed"/>
                <a:sym typeface="Roboto Condensed"/>
              </a:rPr>
              <a:t>read and write to the file ('r+')</a:t>
            </a:r>
            <a:r>
              <a:rPr lang="en">
                <a:solidFill>
                  <a:schemeClr val="dk1"/>
                </a:solidFill>
              </a:rPr>
              <a:t>. If you omit the mode argument, Python opens the file in </a:t>
            </a:r>
            <a:r>
              <a:rPr b="1" lang="en">
                <a:solidFill>
                  <a:schemeClr val="dk1"/>
                </a:solidFill>
                <a:latin typeface="Roboto Condensed"/>
                <a:ea typeface="Roboto Condensed"/>
                <a:cs typeface="Roboto Condensed"/>
                <a:sym typeface="Roboto Condensed"/>
              </a:rPr>
              <a:t>read-only mode by default</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The open() function automatically creates the file you’re writing to if it doesn’t already exist. However, be careful opening a file in write mode ('w') because if the file does exist, Python will erase the contents of the file before returning the file object.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1" name="Google Shape;291;p5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Writing To A File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Writing Multiple Lines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write() function doesn’t add any newlines to the text you write. Even by running write() twice, the text will be squished next to each other. We can solve this by appending a </a:t>
            </a:r>
            <a:r>
              <a:rPr b="1" lang="en">
                <a:solidFill>
                  <a:schemeClr val="dk1"/>
                </a:solidFill>
                <a:latin typeface="Roboto Condensed"/>
                <a:ea typeface="Roboto Condensed"/>
                <a:cs typeface="Roboto Condensed"/>
                <a:sym typeface="Roboto Condensed"/>
              </a:rPr>
              <a:t>\n</a:t>
            </a:r>
            <a:r>
              <a:rPr lang="en">
                <a:solidFill>
                  <a:schemeClr val="dk1"/>
                </a:solidFill>
              </a:rPr>
              <a:t> to the end of the string we are adding.</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Appending to a File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If you want to add content to a file instead of writing over existing content, you can open the file in append mode. When you open a file in append mode, Python doesn’t erase the contents of the file before returning the file object. Any lines you write to the file will be added at the end of the file. If the file doesn’t exist yet, Python will create an empty file for you.</a:t>
            </a:r>
            <a:endParaRPr>
              <a:solidFill>
                <a:schemeClr val="dk1"/>
              </a:solidFill>
            </a:endParaRPr>
          </a:p>
          <a:p>
            <a:pPr indent="0" lvl="0" marL="0" rtl="0" algn="l">
              <a:spcBef>
                <a:spcPts val="1600"/>
              </a:spcBef>
              <a:spcAft>
                <a:spcPts val="0"/>
              </a:spcAft>
              <a:buNone/>
            </a:pPr>
            <a:r>
              <a:rPr lang="en">
                <a:solidFill>
                  <a:schemeClr val="dk1"/>
                </a:solidFill>
              </a:rPr>
              <a:t>filename = “my_file.txt”</a:t>
            </a:r>
            <a:br>
              <a:rPr lang="en">
                <a:solidFill>
                  <a:schemeClr val="dk1"/>
                </a:solidFill>
              </a:rPr>
            </a:br>
            <a:r>
              <a:rPr lang="en">
                <a:solidFill>
                  <a:schemeClr val="dk1"/>
                </a:solidFill>
              </a:rPr>
              <a:t>with open(filename, ‘a’) as file_object:</a:t>
            </a:r>
            <a:br>
              <a:rPr lang="en">
                <a:solidFill>
                  <a:schemeClr val="dk1"/>
                </a:solidFill>
              </a:rPr>
            </a:br>
            <a:r>
              <a:rPr lang="en">
                <a:solidFill>
                  <a:schemeClr val="dk1"/>
                </a:solidFill>
              </a:rPr>
              <a:t>	file_object.write(“Am adding a new line”)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7" name="Google Shape;297;p5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Writing To A File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303" name="Google Shape;303;p53"/>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53"/>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method is used to divide any string data based on any particular separator or delimiter. </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text = "Jack James" </a:t>
            </a:r>
            <a:endParaRPr>
              <a:solidFill>
                <a:schemeClr val="dk1"/>
              </a:solidFill>
            </a:endParaRPr>
          </a:p>
          <a:p>
            <a:pPr indent="0" lvl="0" marL="0" rtl="0" algn="l">
              <a:spcBef>
                <a:spcPts val="1600"/>
              </a:spcBef>
              <a:spcAft>
                <a:spcPts val="0"/>
              </a:spcAft>
              <a:buNone/>
            </a:pPr>
            <a:r>
              <a:rPr lang="en">
                <a:solidFill>
                  <a:schemeClr val="dk1"/>
                </a:solidFill>
              </a:rPr>
              <a:t>print(text.split())</a:t>
            </a:r>
            <a:br>
              <a:rPr lang="en">
                <a:solidFill>
                  <a:schemeClr val="dk1"/>
                </a:solidFill>
              </a:rPr>
            </a:br>
            <a:r>
              <a:rPr lang="en">
                <a:solidFill>
                  <a:schemeClr val="dk1"/>
                </a:solidFill>
              </a:rPr>
              <a:t># Prints: [‘Jack’, ‘James’] </a:t>
            </a:r>
            <a:endParaRPr>
              <a:solidFill>
                <a:schemeClr val="dk1"/>
              </a:solidFill>
            </a:endParaRPr>
          </a:p>
          <a:p>
            <a:pPr indent="0" lvl="0" marL="0" rtl="0" algn="l">
              <a:spcBef>
                <a:spcPts val="1600"/>
              </a:spcBef>
              <a:spcAft>
                <a:spcPts val="0"/>
              </a:spcAft>
              <a:buNone/>
            </a:pPr>
            <a:r>
              <a:rPr lang="en">
                <a:solidFill>
                  <a:schemeClr val="dk1"/>
                </a:solidFill>
              </a:rPr>
              <a:t>print(text.split('a'))  </a:t>
            </a:r>
            <a:br>
              <a:rPr lang="en">
                <a:solidFill>
                  <a:schemeClr val="dk1"/>
                </a:solidFill>
              </a:rPr>
            </a:br>
            <a:r>
              <a:rPr lang="en">
                <a:solidFill>
                  <a:schemeClr val="dk1"/>
                </a:solidFill>
              </a:rPr>
              <a:t># Prints: ['J', 'ck J', 'mes']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48" name="Google Shape;148;p2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split() method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.replace() method is used to replace the </a:t>
            </a:r>
            <a:r>
              <a:rPr lang="en">
                <a:solidFill>
                  <a:schemeClr val="dk1"/>
                </a:solidFill>
              </a:rPr>
              <a:t>occurrence</a:t>
            </a:r>
            <a:r>
              <a:rPr lang="en">
                <a:solidFill>
                  <a:schemeClr val="dk1"/>
                </a:solidFill>
              </a:rPr>
              <a:t> of the first argument with the second argument within the string.</a:t>
            </a:r>
            <a:endParaRPr>
              <a:solidFill>
                <a:schemeClr val="dk1"/>
              </a:solidFill>
            </a:endParaRPr>
          </a:p>
          <a:p>
            <a:pPr indent="0" lvl="0" marL="0" rtl="0" algn="l">
              <a:spcBef>
                <a:spcPts val="1600"/>
              </a:spcBef>
              <a:spcAft>
                <a:spcPts val="0"/>
              </a:spcAft>
              <a:buNone/>
            </a:pPr>
            <a:r>
              <a:rPr lang="en">
                <a:solidFill>
                  <a:schemeClr val="dk1"/>
                </a:solidFill>
              </a:rPr>
              <a:t>The first argument is the old substring to be replaced, and the second argument is the new substring that will replace every occurence of the first one within the string.</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fruit = "Strawberry"</a:t>
            </a:r>
            <a:endParaRPr>
              <a:solidFill>
                <a:schemeClr val="dk1"/>
              </a:solidFill>
            </a:endParaRPr>
          </a:p>
          <a:p>
            <a:pPr indent="0" lvl="0" marL="0" rtl="0" algn="l">
              <a:spcBef>
                <a:spcPts val="1600"/>
              </a:spcBef>
              <a:spcAft>
                <a:spcPts val="0"/>
              </a:spcAft>
              <a:buNone/>
            </a:pPr>
            <a:r>
              <a:rPr lang="en">
                <a:solidFill>
                  <a:schemeClr val="dk1"/>
                </a:solidFill>
              </a:rPr>
              <a:t>print(fruit.replace('r', 'R'))</a:t>
            </a:r>
            <a:br>
              <a:rPr lang="en">
                <a:solidFill>
                  <a:schemeClr val="dk1"/>
                </a:solidFill>
              </a:rPr>
            </a:br>
            <a:r>
              <a:rPr lang="en">
                <a:solidFill>
                  <a:schemeClr val="dk1"/>
                </a:solidFill>
              </a:rPr>
              <a:t># Prints: </a:t>
            </a:r>
            <a:r>
              <a:rPr lang="en">
                <a:solidFill>
                  <a:schemeClr val="dk1"/>
                </a:solidFill>
              </a:rPr>
              <a:t>StRawbeRRy</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54" name="Google Shape;154;p2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replace</a:t>
            </a:r>
            <a:r>
              <a:rPr lang="en"/>
              <a:t>() method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string method .join() concatenates a </a:t>
            </a:r>
            <a:r>
              <a:rPr b="1" lang="en">
                <a:solidFill>
                  <a:schemeClr val="dk1"/>
                </a:solidFill>
                <a:latin typeface="Roboto Condensed"/>
                <a:ea typeface="Roboto Condensed"/>
                <a:cs typeface="Roboto Condensed"/>
                <a:sym typeface="Roboto Condensed"/>
              </a:rPr>
              <a:t>list of strings</a:t>
            </a:r>
            <a:r>
              <a:rPr lang="en">
                <a:solidFill>
                  <a:schemeClr val="dk1"/>
                </a:solidFill>
              </a:rPr>
              <a:t> together to create a new string joined with the desired delimiter.</a:t>
            </a:r>
            <a:endParaRPr>
              <a:solidFill>
                <a:schemeClr val="dk1"/>
              </a:solidFill>
            </a:endParaRPr>
          </a:p>
          <a:p>
            <a:pPr indent="0" lvl="0" marL="0" rtl="0" algn="l">
              <a:spcBef>
                <a:spcPts val="1600"/>
              </a:spcBef>
              <a:spcAft>
                <a:spcPts val="0"/>
              </a:spcAft>
              <a:buNone/>
            </a:pPr>
            <a:r>
              <a:rPr lang="en">
                <a:solidFill>
                  <a:schemeClr val="dk1"/>
                </a:solidFill>
              </a:rPr>
              <a:t>The .join() method is run on the delimiter and the array of strings to be concatenated together is passed in as an argument.</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x = "-".join(["Linux", "is", "awesome"])</a:t>
            </a:r>
            <a:endParaRPr>
              <a:solidFill>
                <a:schemeClr val="dk1"/>
              </a:solidFill>
            </a:endParaRPr>
          </a:p>
          <a:p>
            <a:pPr indent="0" lvl="0" marL="0" rtl="0" algn="l">
              <a:spcBef>
                <a:spcPts val="1600"/>
              </a:spcBef>
              <a:spcAft>
                <a:spcPts val="0"/>
              </a:spcAft>
              <a:buNone/>
            </a:pPr>
            <a:r>
              <a:rPr lang="en">
                <a:solidFill>
                  <a:schemeClr val="dk1"/>
                </a:solidFill>
              </a:rPr>
              <a:t>print(x)</a:t>
            </a:r>
            <a:br>
              <a:rPr lang="en">
                <a:solidFill>
                  <a:schemeClr val="dk1"/>
                </a:solidFill>
              </a:rPr>
            </a:br>
            <a:r>
              <a:rPr lang="en">
                <a:solidFill>
                  <a:schemeClr val="dk1"/>
                </a:solidFill>
              </a:rPr>
              <a:t># Prints: Linux</a:t>
            </a:r>
            <a:r>
              <a:rPr lang="en">
                <a:solidFill>
                  <a:schemeClr val="dk1"/>
                </a:solidFill>
              </a:rPr>
              <a:t>-is-awesome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0" name="Google Shape;160;p3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join</a:t>
            </a:r>
            <a:r>
              <a:rPr lang="en"/>
              <a:t>() method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count() method is used to count how many times a particular string appears in a text.</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string= 'Python is a powerful programming language. It is very simple to use.’</a:t>
            </a:r>
            <a:endParaRPr>
              <a:solidFill>
                <a:schemeClr val="dk1"/>
              </a:solidFill>
            </a:endParaRPr>
          </a:p>
          <a:p>
            <a:pPr indent="0" lvl="0" marL="0" rtl="0" algn="l">
              <a:spcBef>
                <a:spcPts val="1600"/>
              </a:spcBef>
              <a:spcAft>
                <a:spcPts val="0"/>
              </a:spcAft>
              <a:buNone/>
            </a:pPr>
            <a:r>
              <a:rPr lang="en">
                <a:solidFill>
                  <a:schemeClr val="dk1"/>
                </a:solidFill>
              </a:rPr>
              <a:t>print(</a:t>
            </a:r>
            <a:r>
              <a:rPr lang="en">
                <a:solidFill>
                  <a:schemeClr val="dk1"/>
                </a:solidFill>
              </a:rPr>
              <a:t>string</a:t>
            </a:r>
            <a:r>
              <a:rPr lang="en">
                <a:solidFill>
                  <a:schemeClr val="dk1"/>
                </a:solidFill>
              </a:rPr>
              <a:t>.count(“is”))</a:t>
            </a:r>
            <a:br>
              <a:rPr lang="en">
                <a:solidFill>
                  <a:schemeClr val="dk1"/>
                </a:solidFill>
              </a:rPr>
            </a:br>
            <a:r>
              <a:rPr lang="en">
                <a:solidFill>
                  <a:schemeClr val="dk1"/>
                </a:solidFill>
              </a:rPr>
              <a:t># Prints: 2</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6" name="Google Shape;166;p3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a:t>
            </a:r>
            <a:r>
              <a:rPr lang="en"/>
              <a:t>() 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startswith() method returns True if a string starts with the specified prefix(string). If not, it returns False.</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text = "Python is easy to learn."</a:t>
            </a:r>
            <a:endParaRPr>
              <a:solidFill>
                <a:schemeClr val="dk1"/>
              </a:solidFill>
            </a:endParaRPr>
          </a:p>
          <a:p>
            <a:pPr indent="0" lvl="0" marL="0" rtl="0" algn="l">
              <a:spcBef>
                <a:spcPts val="1600"/>
              </a:spcBef>
              <a:spcAft>
                <a:spcPts val="0"/>
              </a:spcAft>
              <a:buNone/>
            </a:pPr>
            <a:r>
              <a:rPr lang="en">
                <a:solidFill>
                  <a:schemeClr val="dk1"/>
                </a:solidFill>
              </a:rPr>
              <a:t>result = text.startswith('Python')</a:t>
            </a:r>
            <a:endParaRPr>
              <a:solidFill>
                <a:schemeClr val="dk1"/>
              </a:solidFill>
            </a:endParaRPr>
          </a:p>
          <a:p>
            <a:pPr indent="0" lvl="0" marL="0" rtl="0" algn="l">
              <a:spcBef>
                <a:spcPts val="1600"/>
              </a:spcBef>
              <a:spcAft>
                <a:spcPts val="0"/>
              </a:spcAft>
              <a:buNone/>
            </a:pPr>
            <a:r>
              <a:rPr lang="en">
                <a:solidFill>
                  <a:schemeClr val="dk1"/>
                </a:solidFill>
              </a:rPr>
              <a:t>print(result)</a:t>
            </a:r>
            <a:br>
              <a:rPr lang="en">
                <a:solidFill>
                  <a:schemeClr val="dk1"/>
                </a:solidFill>
              </a:rPr>
            </a:br>
            <a:r>
              <a:rPr lang="en">
                <a:solidFill>
                  <a:schemeClr val="dk1"/>
                </a:solidFill>
              </a:rPr>
              <a:t># Prints: True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72" name="Google Shape;172;p3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startswith()</a:t>
            </a:r>
            <a:r>
              <a:rPr lang="en"/>
              <a:t> method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endswith() method returns True if a string ends with the specified suffix. If not, it returns False.</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text = "Python is easy to learn."</a:t>
            </a:r>
            <a:endParaRPr>
              <a:solidFill>
                <a:schemeClr val="dk1"/>
              </a:solidFill>
            </a:endParaRPr>
          </a:p>
          <a:p>
            <a:pPr indent="0" lvl="0" marL="0" rtl="0" algn="l">
              <a:spcBef>
                <a:spcPts val="1600"/>
              </a:spcBef>
              <a:spcAft>
                <a:spcPts val="0"/>
              </a:spcAft>
              <a:buNone/>
            </a:pPr>
            <a:r>
              <a:rPr lang="en">
                <a:solidFill>
                  <a:schemeClr val="dk1"/>
                </a:solidFill>
              </a:rPr>
              <a:t>result = text.endswith('to learn.')</a:t>
            </a:r>
            <a:endParaRPr>
              <a:solidFill>
                <a:schemeClr val="dk1"/>
              </a:solidFill>
            </a:endParaRPr>
          </a:p>
          <a:p>
            <a:pPr indent="0" lvl="0" marL="0" rtl="0" algn="l">
              <a:spcBef>
                <a:spcPts val="1600"/>
              </a:spcBef>
              <a:spcAft>
                <a:spcPts val="0"/>
              </a:spcAft>
              <a:buNone/>
            </a:pPr>
            <a:r>
              <a:rPr lang="en">
                <a:solidFill>
                  <a:schemeClr val="dk1"/>
                </a:solidFill>
              </a:rPr>
              <a:t>print(result)</a:t>
            </a:r>
            <a:br>
              <a:rPr lang="en">
                <a:solidFill>
                  <a:schemeClr val="dk1"/>
                </a:solidFill>
              </a:rPr>
            </a:br>
            <a:r>
              <a:rPr lang="en">
                <a:solidFill>
                  <a:schemeClr val="dk1"/>
                </a:solidFill>
              </a:rPr>
              <a:t># Prints: True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78" name="Google Shape;178;p3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endswith() method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isalnum() method returns True if all characters in the string are </a:t>
            </a:r>
            <a:r>
              <a:rPr b="1" lang="en">
                <a:solidFill>
                  <a:schemeClr val="dk1"/>
                </a:solidFill>
                <a:latin typeface="Roboto Condensed"/>
                <a:ea typeface="Roboto Condensed"/>
                <a:cs typeface="Roboto Condensed"/>
                <a:sym typeface="Roboto Condensed"/>
              </a:rPr>
              <a:t>alphanumeric </a:t>
            </a:r>
            <a:r>
              <a:rPr lang="en">
                <a:solidFill>
                  <a:schemeClr val="dk1"/>
                </a:solidFill>
              </a:rPr>
              <a:t>(</a:t>
            </a:r>
            <a:r>
              <a:rPr b="1" lang="en">
                <a:solidFill>
                  <a:schemeClr val="dk1"/>
                </a:solidFill>
                <a:latin typeface="Roboto Condensed"/>
                <a:ea typeface="Roboto Condensed"/>
                <a:cs typeface="Roboto Condensed"/>
                <a:sym typeface="Roboto Condensed"/>
              </a:rPr>
              <a:t>either alphabets or numbers</a:t>
            </a:r>
            <a:r>
              <a:rPr lang="en">
                <a:solidFill>
                  <a:schemeClr val="dk1"/>
                </a:solidFill>
              </a:rPr>
              <a:t>). If not, it returns False.</a:t>
            </a:r>
            <a:endParaRPr>
              <a:solidFill>
                <a:schemeClr val="dk1"/>
              </a:solidFill>
            </a:endParaRPr>
          </a:p>
          <a:p>
            <a:pPr indent="0" lvl="0" marL="0" rtl="0" algn="l">
              <a:spcBef>
                <a:spcPts val="1600"/>
              </a:spcBef>
              <a:spcAft>
                <a:spcPts val="0"/>
              </a:spcAft>
              <a:buNone/>
            </a:pP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string </a:t>
            </a:r>
            <a:r>
              <a:rPr lang="en">
                <a:solidFill>
                  <a:schemeClr val="dk1"/>
                </a:solidFill>
              </a:rPr>
              <a:t>= "P4ssw0rd"</a:t>
            </a:r>
            <a:endParaRPr>
              <a:solidFill>
                <a:schemeClr val="dk1"/>
              </a:solidFill>
            </a:endParaRPr>
          </a:p>
          <a:p>
            <a:pPr indent="0" lvl="0" marL="0" rtl="0" algn="l">
              <a:spcBef>
                <a:spcPts val="1600"/>
              </a:spcBef>
              <a:spcAft>
                <a:spcPts val="0"/>
              </a:spcAft>
              <a:buNone/>
            </a:pPr>
            <a:r>
              <a:rPr lang="en">
                <a:solidFill>
                  <a:schemeClr val="dk1"/>
                </a:solidFill>
              </a:rPr>
              <a:t>print(</a:t>
            </a:r>
            <a:r>
              <a:rPr lang="en">
                <a:solidFill>
                  <a:schemeClr val="dk1"/>
                </a:solidFill>
              </a:rPr>
              <a:t>string</a:t>
            </a:r>
            <a:r>
              <a:rPr lang="en">
                <a:solidFill>
                  <a:schemeClr val="dk1"/>
                </a:solidFill>
              </a:rPr>
              <a:t>.isalnum())</a:t>
            </a:r>
            <a:br>
              <a:rPr lang="en">
                <a:solidFill>
                  <a:schemeClr val="dk1"/>
                </a:solidFill>
              </a:rPr>
            </a:br>
            <a:r>
              <a:rPr lang="en">
                <a:solidFill>
                  <a:schemeClr val="dk1"/>
                </a:solidFill>
              </a:rPr>
              <a:t># Prints: True</a:t>
            </a:r>
            <a:br>
              <a:rPr lang="en">
                <a:solidFill>
                  <a:schemeClr val="dk1"/>
                </a:solidFill>
              </a:rPr>
            </a:b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84" name="Google Shape;184;p3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isalnum()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